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2"/>
  </p:notesMasterIdLst>
  <p:sldIdLst>
    <p:sldId id="2904" r:id="rId5"/>
    <p:sldId id="256" r:id="rId6"/>
    <p:sldId id="257" r:id="rId7"/>
    <p:sldId id="260" r:id="rId8"/>
    <p:sldId id="2907" r:id="rId9"/>
    <p:sldId id="2906" r:id="rId10"/>
    <p:sldId id="2905"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0" d="100"/>
          <a:sy n="60" d="100"/>
        </p:scale>
        <p:origin x="840" y="28"/>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angefrogschools.com/elementary/ofkidsbo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pPr marL="0" marR="0">
              <a:spcAft>
                <a:spcPts val="0"/>
              </a:spcAft>
            </a:pPr>
            <a:r>
              <a:rPr lang="en-US" sz="1200" b="0" i="0" u="none" strike="noStrike" dirty="0">
                <a:solidFill>
                  <a:srgbClr val="000000"/>
                </a:solidFill>
                <a:effectLst/>
              </a:rPr>
              <a:t>Allow Spark to read pages 13-18 for the students or read to them.</a:t>
            </a:r>
          </a:p>
          <a:p>
            <a:pPr marL="0" marR="0">
              <a:spcAft>
                <a:spcPts val="0"/>
              </a:spcAft>
            </a:pPr>
            <a:r>
              <a:rPr lang="en-US" sz="1200" b="0" i="0" u="none" strike="noStrike" dirty="0">
                <a:effectLst/>
                <a:hlinkClick r:id="rId3" tooltip="https://www.orangefrogschools.com/elementary/ofkidsbook"/>
              </a:rPr>
              <a:t>https://www.orangefrogschools.com/elementary/ofkidsbook</a:t>
            </a:r>
            <a:endParaRPr lang="en-US" sz="1200" dirty="0">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either use this as a group activity and share on a projector or print out copies provided on the website for students to cut and paste the pictures on their own.</a:t>
            </a:r>
          </a:p>
        </p:txBody>
      </p:sp>
      <p:sp>
        <p:nvSpPr>
          <p:cNvPr id="4" name="Slide Number Placeholder 3"/>
          <p:cNvSpPr>
            <a:spLocks noGrp="1"/>
          </p:cNvSpPr>
          <p:nvPr>
            <p:ph type="sldNum" sz="quarter" idx="5"/>
          </p:nvPr>
        </p:nvSpPr>
        <p:spPr/>
        <p:txBody>
          <a:bodyPr/>
          <a:lstStyle/>
          <a:p>
            <a:fld id="{C7622208-2738-42BA-A378-D0DC7660E685}" type="slidenum">
              <a:rPr lang="en-US" smtClean="0"/>
              <a:t>6</a:t>
            </a:fld>
            <a:endParaRPr lang="en-US"/>
          </a:p>
        </p:txBody>
      </p:sp>
    </p:spTree>
    <p:extLst>
      <p:ext uri="{BB962C8B-B14F-4D97-AF65-F5344CB8AC3E}">
        <p14:creationId xmlns:p14="http://schemas.microsoft.com/office/powerpoint/2010/main" val="1282216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1D2C-449E-459C-8E05-44041B4B0A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4" name="Picture 3" descr="Graphical user interface, application, Word&#10;&#10;Description automatically generated">
            <a:extLst>
              <a:ext uri="{FF2B5EF4-FFF2-40B4-BE49-F238E27FC236}">
                <a16:creationId xmlns:a16="http://schemas.microsoft.com/office/drawing/2014/main" id="{C9C3D1FA-FE88-4F41-82DA-DADDD89A5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109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6.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dirty="0">
                <a:solidFill>
                  <a:srgbClr val="F36C25"/>
                </a:solidFill>
                <a:latin typeface="Eras Bold ITC" panose="020B0602030504020804" pitchFamily="34" charset="77"/>
              </a:rPr>
              <a:t>Middle School Week Three</a:t>
            </a:r>
          </a:p>
        </p:txBody>
      </p:sp>
    </p:spTree>
    <p:custDataLst>
      <p:tags r:id="rId1"/>
    </p:custDataLst>
    <p:extLst>
      <p:ext uri="{BB962C8B-B14F-4D97-AF65-F5344CB8AC3E}">
        <p14:creationId xmlns:p14="http://schemas.microsoft.com/office/powerpoint/2010/main" val="317158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46263" y="952022"/>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Happiness Advantage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3A8E88"/>
                </a:solidFill>
                <a:effectLst/>
                <a:uLnTx/>
                <a:uFillTx/>
                <a:latin typeface="Calibri" panose="020F0502020204030204"/>
                <a:ea typeface="+mn-ea"/>
                <a:cs typeface="+mn-cs"/>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srgbClr val="3A8E88"/>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rPr>
              <a:t>By Shawn Achor</a:t>
            </a: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785" y="2658111"/>
            <a:ext cx="3835022" cy="3523352"/>
          </a:xfrm>
          <a:prstGeom prst="rect">
            <a:avLst/>
          </a:prstGeom>
        </p:spPr>
      </p:pic>
    </p:spTree>
    <p:custDataLst>
      <p:tags r:id="rId1"/>
    </p:custDataLst>
    <p:extLst>
      <p:ext uri="{BB962C8B-B14F-4D97-AF65-F5344CB8AC3E}">
        <p14:creationId xmlns:p14="http://schemas.microsoft.com/office/powerpoint/2010/main" val="422656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996718" y="54441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The Orange </a:t>
            </a:r>
            <a:r>
              <a:rPr lang="en-US" sz="4800" dirty="0">
                <a:solidFill>
                  <a:srgbClr val="ED7D31"/>
                </a:solidFill>
                <a:latin typeface="Eras Bold ITC" panose="020B0907030504020204" pitchFamily="34" charset="0"/>
              </a:rPr>
              <a:t>Frog</a:t>
            </a:r>
          </a:p>
        </p:txBody>
      </p:sp>
      <p:sp>
        <p:nvSpPr>
          <p:cNvPr id="4" name="TextBox 3">
            <a:extLst>
              <a:ext uri="{FF2B5EF4-FFF2-40B4-BE49-F238E27FC236}">
                <a16:creationId xmlns:a16="http://schemas.microsoft.com/office/drawing/2014/main" id="{265E2B69-DF91-4E7A-9528-D46A2C824657}"/>
              </a:ext>
            </a:extLst>
          </p:cNvPr>
          <p:cNvSpPr txBox="1"/>
          <p:nvPr/>
        </p:nvSpPr>
        <p:spPr>
          <a:xfrm>
            <a:off x="1183754" y="1934534"/>
            <a:ext cx="7954180" cy="3539430"/>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a:t>
            </a:r>
          </a:p>
          <a:p>
            <a:r>
              <a:rPr lang="en-US" sz="3200" dirty="0">
                <a:solidFill>
                  <a:srgbClr val="F08019"/>
                </a:solidFill>
                <a:latin typeface="Eras Medium ITC" panose="020B0602030504020804" pitchFamily="34" charset="0"/>
              </a:rPr>
              <a:t> </a:t>
            </a:r>
          </a:p>
          <a:p>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be helpful</a:t>
            </a:r>
          </a:p>
          <a:p>
            <a:endParaRPr lang="en-US" sz="3200" b="0" dirty="0">
              <a:latin typeface="Eras Medium ITC" panose="020B0602030504020804" pitchFamily="34" charset="0"/>
            </a:endParaRPr>
          </a:p>
          <a:p>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discuss the importance of being helpful and finding ways that are helpful to others</a:t>
            </a:r>
            <a:endParaRPr lang="en-US" sz="4800" b="0" dirty="0">
              <a:solidFill>
                <a:srgbClr val="000000"/>
              </a:solidFill>
              <a:latin typeface="Eras Medium ITC" panose="020B0602030504020804" pitchFamily="34" charset="0"/>
            </a:endParaRPr>
          </a:p>
        </p:txBody>
      </p:sp>
    </p:spTree>
    <p:custDataLst>
      <p:tags r:id="rId1"/>
    </p:custDataLst>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4031873"/>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Interact positively as a team member.</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Cooperate with others in a group setting.</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Generate ideas with group members.</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Are active listeners.</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Read and understand information in a variety of forms.</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Express ideas.</a:t>
            </a:r>
            <a:endParaRPr lang="en-US" sz="3200" u="none" strike="noStrike" dirty="0">
              <a:solidFill>
                <a:srgbClr val="3FB7A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3FB7A3"/>
                </a:solidFill>
              </a:rPr>
              <a:t>Skills</a:t>
            </a:r>
          </a:p>
        </p:txBody>
      </p:sp>
    </p:spTree>
    <p:custDataLst>
      <p:tags r:id="rId1"/>
    </p:custDataLst>
    <p:extLst>
      <p:ext uri="{BB962C8B-B14F-4D97-AF65-F5344CB8AC3E}">
        <p14:creationId xmlns:p14="http://schemas.microsoft.com/office/powerpoint/2010/main" val="391569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cartoon of a frog sitting on a hill&#10;&#10;Description automatically generated with low confidence">
            <a:extLst>
              <a:ext uri="{FF2B5EF4-FFF2-40B4-BE49-F238E27FC236}">
                <a16:creationId xmlns:a16="http://schemas.microsoft.com/office/drawing/2014/main" id="{85CAB881-117D-C32D-67B3-31C19F890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330" y="0"/>
            <a:ext cx="14063330" cy="7299953"/>
          </a:xfrm>
          <a:prstGeom prst="rect">
            <a:avLst/>
          </a:prstGeom>
          <a:effectLst>
            <a:outerShdw blurRad="50800" dist="50800" dir="5400000" algn="ctr" rotWithShape="0">
              <a:srgbClr val="000000"/>
            </a:outerShdw>
          </a:effectLst>
        </p:spPr>
      </p:pic>
      <p:sp>
        <p:nvSpPr>
          <p:cNvPr id="3" name="TextBox 2">
            <a:extLst>
              <a:ext uri="{FF2B5EF4-FFF2-40B4-BE49-F238E27FC236}">
                <a16:creationId xmlns:a16="http://schemas.microsoft.com/office/drawing/2014/main" id="{4916AFC5-59F6-ABAE-1116-DDC9C450F422}"/>
              </a:ext>
            </a:extLst>
          </p:cNvPr>
          <p:cNvSpPr txBox="1"/>
          <p:nvPr/>
        </p:nvSpPr>
        <p:spPr>
          <a:xfrm>
            <a:off x="5465136" y="1456661"/>
            <a:ext cx="6490958" cy="3620173"/>
          </a:xfrm>
          <a:prstGeom prst="rect">
            <a:avLst/>
          </a:prstGeom>
        </p:spPr>
        <p:txBody>
          <a:bodyPr vert="horz" lIns="91440" tIns="45720" rIns="91440" bIns="45720" rtlCol="0">
            <a:normAutofit/>
          </a:bodyPr>
          <a:lstStyle/>
          <a:p>
            <a:pPr>
              <a:lnSpc>
                <a:spcPct val="90000"/>
              </a:lnSpc>
              <a:spcAft>
                <a:spcPts val="600"/>
              </a:spcAft>
            </a:pPr>
            <a:r>
              <a:rPr lang="en-US" sz="2200" dirty="0">
                <a:latin typeface="Eras Medium ITC" panose="020B0602030504020804" pitchFamily="34" charset="0"/>
              </a:rPr>
              <a:t>We start by reading that Misty has gained her first Orange spot when she thinks about how beautiful the pond is. Bull starts to follow suit by fly fishing. Bull says he will do whatever it takes. After working hard to bring social interaction, SEVERAL frogs wake with a spot. There is a huge turning point. The frogs are primarily Orange, and while the Herons are still terrifying, they find the frogs new spots dissatisfying.</a:t>
            </a:r>
          </a:p>
        </p:txBody>
      </p:sp>
      <p:sp>
        <p:nvSpPr>
          <p:cNvPr id="4" name="Title 2">
            <a:extLst>
              <a:ext uri="{FF2B5EF4-FFF2-40B4-BE49-F238E27FC236}">
                <a16:creationId xmlns:a16="http://schemas.microsoft.com/office/drawing/2014/main" id="{3F78EEE2-3578-5D19-0826-9C433A6D9E23}"/>
              </a:ext>
            </a:extLst>
          </p:cNvPr>
          <p:cNvSpPr txBox="1">
            <a:spLocks/>
          </p:cNvSpPr>
          <p:nvPr/>
        </p:nvSpPr>
        <p:spPr>
          <a:xfrm>
            <a:off x="6750613" y="131098"/>
            <a:ext cx="4151304"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spcAft>
                <a:spcPts val="600"/>
              </a:spcAft>
            </a:pPr>
            <a:r>
              <a:rPr lang="en-US" dirty="0">
                <a:solidFill>
                  <a:srgbClr val="ED7D31"/>
                </a:solidFill>
              </a:rPr>
              <a:t>Thoughts</a:t>
            </a:r>
          </a:p>
        </p:txBody>
      </p:sp>
    </p:spTree>
    <p:extLst>
      <p:ext uri="{BB962C8B-B14F-4D97-AF65-F5344CB8AC3E}">
        <p14:creationId xmlns:p14="http://schemas.microsoft.com/office/powerpoint/2010/main" val="44466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61E6CCD-8517-4551-92EE-91D929BEC4A8}"/>
              </a:ext>
            </a:extLst>
          </p:cNvPr>
          <p:cNvSpPr txBox="1"/>
          <p:nvPr/>
        </p:nvSpPr>
        <p:spPr>
          <a:xfrm>
            <a:off x="399759" y="1161535"/>
            <a:ext cx="3402748" cy="707886"/>
          </a:xfrm>
          <a:prstGeom prst="rect">
            <a:avLst/>
          </a:prstGeom>
          <a:noFill/>
        </p:spPr>
        <p:txBody>
          <a:bodyPr wrap="square" rtlCol="0">
            <a:spAutoFit/>
          </a:bodyPr>
          <a:lstStyle/>
          <a:p>
            <a:pPr algn="ctr"/>
            <a:r>
              <a:rPr lang="en-US" sz="4000">
                <a:solidFill>
                  <a:schemeClr val="bg1"/>
                </a:solidFill>
                <a:latin typeface="Eras Bold ITC" panose="020B0907030504020204" pitchFamily="34" charset="0"/>
              </a:rPr>
              <a:t>ACTIVITY</a:t>
            </a:r>
            <a:endParaRPr lang="en-US" sz="4000" dirty="0">
              <a:solidFill>
                <a:schemeClr val="bg1"/>
              </a:solidFill>
              <a:latin typeface="Eras Bold ITC" panose="020B0907030504020204" pitchFamily="34" charset="0"/>
            </a:endParaRPr>
          </a:p>
        </p:txBody>
      </p:sp>
      <p:pic>
        <p:nvPicPr>
          <p:cNvPr id="1029" name="Picture 5">
            <a:extLst>
              <a:ext uri="{FF2B5EF4-FFF2-40B4-BE49-F238E27FC236}">
                <a16:creationId xmlns:a16="http://schemas.microsoft.com/office/drawing/2014/main" id="{F42AE756-51FE-485D-92E8-13EA4279F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3859" y="10284643"/>
            <a:ext cx="9779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2">
            <a:extLst>
              <a:ext uri="{FF2B5EF4-FFF2-40B4-BE49-F238E27FC236}">
                <a16:creationId xmlns:a16="http://schemas.microsoft.com/office/drawing/2014/main" id="{CE1A3F5E-7B13-4F58-AD82-871BFE4AE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61644">
            <a:off x="315842" y="2594292"/>
            <a:ext cx="3570581" cy="2756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AA00553-B5F7-4723-A61A-3DF994CF8AD7}"/>
              </a:ext>
            </a:extLst>
          </p:cNvPr>
          <p:cNvPicPr>
            <a:picLocks noChangeAspect="1"/>
          </p:cNvPicPr>
          <p:nvPr/>
        </p:nvPicPr>
        <p:blipFill rotWithShape="1">
          <a:blip r:embed="rId6">
            <a:extLst>
              <a:ext uri="{28A0092B-C50C-407E-A947-70E740481C1C}">
                <a14:useLocalDpi xmlns:a14="http://schemas.microsoft.com/office/drawing/2010/main" val="0"/>
              </a:ext>
            </a:extLst>
          </a:blip>
          <a:srcRect l="5099" t="5287" r="4630" b="6314"/>
          <a:stretch/>
        </p:blipFill>
        <p:spPr>
          <a:xfrm>
            <a:off x="4118915" y="386862"/>
            <a:ext cx="8077749" cy="6112589"/>
          </a:xfrm>
          <a:prstGeom prst="rect">
            <a:avLst/>
          </a:prstGeom>
        </p:spPr>
      </p:pic>
    </p:spTree>
    <p:custDataLst>
      <p:tags r:id="rId1"/>
    </p:custDataLst>
    <p:extLst>
      <p:ext uri="{BB962C8B-B14F-4D97-AF65-F5344CB8AC3E}">
        <p14:creationId xmlns:p14="http://schemas.microsoft.com/office/powerpoint/2010/main" val="26264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E060001-7223-474B-BE27-F6C5C501B352}"/>
              </a:ext>
            </a:extLst>
          </p:cNvPr>
          <p:cNvSpPr txBox="1">
            <a:spLocks/>
          </p:cNvSpPr>
          <p:nvPr/>
        </p:nvSpPr>
        <p:spPr>
          <a:xfrm>
            <a:off x="1182029" y="365125"/>
            <a:ext cx="5093265"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t>BONUS</a:t>
            </a:r>
          </a:p>
        </p:txBody>
      </p:sp>
      <p:sp>
        <p:nvSpPr>
          <p:cNvPr id="3" name="Content Placeholder 3">
            <a:extLst>
              <a:ext uri="{FF2B5EF4-FFF2-40B4-BE49-F238E27FC236}">
                <a16:creationId xmlns:a16="http://schemas.microsoft.com/office/drawing/2014/main" id="{60752EA4-58F5-48E0-B5B7-2BDC0418D9DE}"/>
              </a:ext>
            </a:extLst>
          </p:cNvPr>
          <p:cNvSpPr txBox="1">
            <a:spLocks/>
          </p:cNvSpPr>
          <p:nvPr/>
        </p:nvSpPr>
        <p:spPr>
          <a:xfrm>
            <a:off x="334537" y="1460817"/>
            <a:ext cx="6898951" cy="4716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rgbClr val="3A8E8A"/>
                </a:solidFill>
              </a:rPr>
              <a:t>When did Misty get her first orange spot?</a:t>
            </a:r>
          </a:p>
          <a:p>
            <a:pPr>
              <a:lnSpc>
                <a:spcPct val="110000"/>
              </a:lnSpc>
            </a:pPr>
            <a:r>
              <a:rPr lang="en-US" dirty="0">
                <a:solidFill>
                  <a:schemeClr val="accent2"/>
                </a:solidFill>
              </a:rPr>
              <a:t>What is the first thing Spark tells Bull to do to be more orange?</a:t>
            </a:r>
          </a:p>
          <a:p>
            <a:pPr>
              <a:lnSpc>
                <a:spcPct val="110000"/>
              </a:lnSpc>
            </a:pPr>
            <a:r>
              <a:rPr lang="en-US" dirty="0">
                <a:solidFill>
                  <a:srgbClr val="3A8E8A"/>
                </a:solidFill>
              </a:rPr>
              <a:t>What happens after everyone eats at the “Fly by Night” together?</a:t>
            </a:r>
          </a:p>
          <a:p>
            <a:pPr>
              <a:lnSpc>
                <a:spcPct val="110000"/>
              </a:lnSpc>
            </a:pPr>
            <a:r>
              <a:rPr lang="en-US" dirty="0">
                <a:solidFill>
                  <a:schemeClr val="accent2"/>
                </a:solidFill>
              </a:rPr>
              <a:t>What do the herons decide about the frogs?</a:t>
            </a:r>
            <a:endParaRPr lang="en-US" sz="5400" dirty="0">
              <a:solidFill>
                <a:schemeClr val="accent2"/>
              </a:solidFill>
            </a:endParaRPr>
          </a:p>
        </p:txBody>
      </p:sp>
    </p:spTree>
    <p:custDataLst>
      <p:tags r:id="rId1"/>
    </p:custDataLst>
    <p:extLst>
      <p:ext uri="{BB962C8B-B14F-4D97-AF65-F5344CB8AC3E}">
        <p14:creationId xmlns:p14="http://schemas.microsoft.com/office/powerpoint/2010/main" val="1461426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347</Words>
  <Application>Microsoft Office PowerPoint</Application>
  <PresentationFormat>Widescreen</PresentationFormat>
  <Paragraphs>49</Paragraphs>
  <Slides>7</Slides>
  <Notes>2</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26</cp:revision>
  <dcterms:created xsi:type="dcterms:W3CDTF">2021-03-23T18:25:43Z</dcterms:created>
  <dcterms:modified xsi:type="dcterms:W3CDTF">2023-05-05T15:46:42Z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57916A1A-4130-4A1D-96D6-0956E1E1DAD2</vt:lpwstr>
  </property>
  <property fmtid="{D5CDD505-2E9C-101B-9397-08002B2CF9AE}" pid="3" name="ArticulatePath">
    <vt:lpwstr>MS - OF - Wk3 - 0.Teaching Slides</vt:lpwstr>
  </property>
</Properties>
</file>